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3" r:id="rId2"/>
    <p:sldId id="294" r:id="rId3"/>
    <p:sldId id="295" r:id="rId4"/>
    <p:sldId id="296" r:id="rId5"/>
    <p:sldId id="297" r:id="rId6"/>
    <p:sldId id="298" r:id="rId7"/>
    <p:sldId id="299" r:id="rId8"/>
    <p:sldId id="300" r:id="rId9"/>
    <p:sldId id="30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EF819-8C35-41E7-8BE8-DBCF064034D7}" type="datetimeFigureOut">
              <a:rPr lang="en-US" smtClean="0"/>
              <a:t>10/4/2023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B1CA39-FA4A-427B-A011-03767C7126A7}" type="slidenum">
              <a:rPr lang="en-US" smtClean="0"/>
              <a:t>‹#›</a:t>
            </a:fld>
            <a:endParaRPr lang="en-US"/>
          </a:p>
        </p:txBody>
      </p:sp>
    </p:spTree>
    <p:extLst>
      <p:ext uri="{BB962C8B-B14F-4D97-AF65-F5344CB8AC3E}">
        <p14:creationId xmlns:p14="http://schemas.microsoft.com/office/powerpoint/2010/main" val="332764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1</a:t>
            </a:fld>
            <a:endParaRPr lang="en-US" dirty="0"/>
          </a:p>
        </p:txBody>
      </p:sp>
    </p:spTree>
    <p:extLst>
      <p:ext uri="{BB962C8B-B14F-4D97-AF65-F5344CB8AC3E}">
        <p14:creationId xmlns:p14="http://schemas.microsoft.com/office/powerpoint/2010/main" val="2626153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2</a:t>
            </a:fld>
            <a:endParaRPr lang="en-US" dirty="0"/>
          </a:p>
        </p:txBody>
      </p:sp>
    </p:spTree>
    <p:extLst>
      <p:ext uri="{BB962C8B-B14F-4D97-AF65-F5344CB8AC3E}">
        <p14:creationId xmlns:p14="http://schemas.microsoft.com/office/powerpoint/2010/main" val="3650267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3</a:t>
            </a:fld>
            <a:endParaRPr lang="en-US" dirty="0"/>
          </a:p>
        </p:txBody>
      </p:sp>
    </p:spTree>
    <p:extLst>
      <p:ext uri="{BB962C8B-B14F-4D97-AF65-F5344CB8AC3E}">
        <p14:creationId xmlns:p14="http://schemas.microsoft.com/office/powerpoint/2010/main" val="3827171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4</a:t>
            </a:fld>
            <a:endParaRPr lang="en-US" dirty="0"/>
          </a:p>
        </p:txBody>
      </p:sp>
    </p:spTree>
    <p:extLst>
      <p:ext uri="{BB962C8B-B14F-4D97-AF65-F5344CB8AC3E}">
        <p14:creationId xmlns:p14="http://schemas.microsoft.com/office/powerpoint/2010/main" val="2380824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5</a:t>
            </a:fld>
            <a:endParaRPr lang="en-US" dirty="0"/>
          </a:p>
        </p:txBody>
      </p:sp>
    </p:spTree>
    <p:extLst>
      <p:ext uri="{BB962C8B-B14F-4D97-AF65-F5344CB8AC3E}">
        <p14:creationId xmlns:p14="http://schemas.microsoft.com/office/powerpoint/2010/main" val="3919354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6</a:t>
            </a:fld>
            <a:endParaRPr lang="en-US" dirty="0"/>
          </a:p>
        </p:txBody>
      </p:sp>
    </p:spTree>
    <p:extLst>
      <p:ext uri="{BB962C8B-B14F-4D97-AF65-F5344CB8AC3E}">
        <p14:creationId xmlns:p14="http://schemas.microsoft.com/office/powerpoint/2010/main" val="3958143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7</a:t>
            </a:fld>
            <a:endParaRPr lang="en-US" dirty="0"/>
          </a:p>
        </p:txBody>
      </p:sp>
    </p:spTree>
    <p:extLst>
      <p:ext uri="{BB962C8B-B14F-4D97-AF65-F5344CB8AC3E}">
        <p14:creationId xmlns:p14="http://schemas.microsoft.com/office/powerpoint/2010/main" val="3757343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8</a:t>
            </a:fld>
            <a:endParaRPr lang="en-US" dirty="0"/>
          </a:p>
        </p:txBody>
      </p:sp>
    </p:spTree>
    <p:extLst>
      <p:ext uri="{BB962C8B-B14F-4D97-AF65-F5344CB8AC3E}">
        <p14:creationId xmlns:p14="http://schemas.microsoft.com/office/powerpoint/2010/main" val="38896297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a:t>
            </a:r>
            <a:r>
              <a:rPr lang="en-US" baseline="0" dirty="0"/>
              <a:t> example of what an Instructor Book should contain. Instructor books will vary based on different needs of the POI. The examples in this presentation are available for download on the USACC website at http://www.Moore.army.mil/armor/316thCav/129/Combatives/ </a:t>
            </a:r>
            <a:endParaRPr lang="en-US" dirty="0"/>
          </a:p>
        </p:txBody>
      </p:sp>
      <p:sp>
        <p:nvSpPr>
          <p:cNvPr id="4" name="Slide Number Placeholder 3"/>
          <p:cNvSpPr>
            <a:spLocks noGrp="1"/>
          </p:cNvSpPr>
          <p:nvPr>
            <p:ph type="sldNum" sz="quarter" idx="10"/>
          </p:nvPr>
        </p:nvSpPr>
        <p:spPr/>
        <p:txBody>
          <a:bodyPr/>
          <a:lstStyle/>
          <a:p>
            <a:fld id="{7DE724A3-C7C2-4D8A-8CC4-77629033615B}" type="slidenum">
              <a:rPr lang="en-US" smtClean="0"/>
              <a:t>9</a:t>
            </a:fld>
            <a:endParaRPr lang="en-US" dirty="0"/>
          </a:p>
        </p:txBody>
      </p:sp>
    </p:spTree>
    <p:extLst>
      <p:ext uri="{BB962C8B-B14F-4D97-AF65-F5344CB8AC3E}">
        <p14:creationId xmlns:p14="http://schemas.microsoft.com/office/powerpoint/2010/main" val="51143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FD813-6851-9EF4-E47B-090E30BBE1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DEB16AF-EE6D-FF17-A375-329EDA9D9E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464238A-E1A9-F866-7A45-4A6CB7E845AA}"/>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5" name="Footer Placeholder 4">
            <a:extLst>
              <a:ext uri="{FF2B5EF4-FFF2-40B4-BE49-F238E27FC236}">
                <a16:creationId xmlns:a16="http://schemas.microsoft.com/office/drawing/2014/main" id="{09047786-9F5F-9037-EC0D-6FB06E7019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B94AE0-7E80-934E-3EBD-E13C33AC30F5}"/>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196910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01A6E-6AAA-B726-02C2-D8E964BE73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D24E9B-179A-6BC6-8CC8-A33F587BA10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BC30AB-01F1-2202-3981-7FA62F40C67A}"/>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5" name="Footer Placeholder 4">
            <a:extLst>
              <a:ext uri="{FF2B5EF4-FFF2-40B4-BE49-F238E27FC236}">
                <a16:creationId xmlns:a16="http://schemas.microsoft.com/office/drawing/2014/main" id="{2892A74E-701A-2234-194F-60EE81FED9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70D748-7725-EBE5-3C00-37DCAB7096FA}"/>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3237834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304C7F-752C-DCA3-3A7E-389AD31D58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E7E4E2-9732-FED8-8EFE-F41376F191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208AED-7C9F-7403-B7F6-EF8D54D93DF3}"/>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5" name="Footer Placeholder 4">
            <a:extLst>
              <a:ext uri="{FF2B5EF4-FFF2-40B4-BE49-F238E27FC236}">
                <a16:creationId xmlns:a16="http://schemas.microsoft.com/office/drawing/2014/main" id="{3727316A-403D-EC75-DFEE-940E311C7F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77353-AEB7-272C-B91C-286FC73B487B}"/>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3072242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0FDB7-EA32-EED2-AD87-D0E2195FFD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D3DE85-22E2-5041-C9C1-8539935364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FCC2C7-E52B-11CA-DD60-DDACD384535F}"/>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5" name="Footer Placeholder 4">
            <a:extLst>
              <a:ext uri="{FF2B5EF4-FFF2-40B4-BE49-F238E27FC236}">
                <a16:creationId xmlns:a16="http://schemas.microsoft.com/office/drawing/2014/main" id="{5FE0727A-6508-AAC5-79E7-9D99E15CF3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3418D2-9B6B-FBB7-4DC0-2143D0A9EAA1}"/>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3002735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E8E48-AB24-A9AF-5825-371AF9D252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5075B3-A308-AE9D-C182-ACD0D25C3C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CA9956-8012-D40E-FF93-B87420CD9AB2}"/>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5" name="Footer Placeholder 4">
            <a:extLst>
              <a:ext uri="{FF2B5EF4-FFF2-40B4-BE49-F238E27FC236}">
                <a16:creationId xmlns:a16="http://schemas.microsoft.com/office/drawing/2014/main" id="{8BC35B32-7386-0E61-F2D3-36AC6CBF51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C404DA-0262-CBD4-E298-F8538734C686}"/>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2513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A3298-5D0B-705D-8125-DCCCB7FFD8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476E3A-A82E-3433-7C0A-ACEA2A0D96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68C1EB-4CA7-CB50-F559-D922E4FB8A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1AFAA6-AD0A-52C9-1E2A-6D3816414FB8}"/>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6" name="Footer Placeholder 5">
            <a:extLst>
              <a:ext uri="{FF2B5EF4-FFF2-40B4-BE49-F238E27FC236}">
                <a16:creationId xmlns:a16="http://schemas.microsoft.com/office/drawing/2014/main" id="{2633652F-CE38-0914-0073-312CF19CFA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92B581-1197-C4C6-0A8C-E7500EA8C7D2}"/>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1882039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B1E40-03A2-BF9C-FE8F-E87A2E7B47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FE12B3-520A-DBF1-85B3-4872155EFD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B18715-DEAB-4202-818E-AE1A62FE6E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354ACE-7558-B080-145C-5E287D86F6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357759-4C31-7EB7-12C0-8BC85754772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06CDD-151B-B087-455F-6ACFFDEFD358}"/>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8" name="Footer Placeholder 7">
            <a:extLst>
              <a:ext uri="{FF2B5EF4-FFF2-40B4-BE49-F238E27FC236}">
                <a16:creationId xmlns:a16="http://schemas.microsoft.com/office/drawing/2014/main" id="{7C1DD0E0-5512-5E5E-4337-111AE34FBF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0D6279-C896-0CF5-202F-48EDE2424880}"/>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575508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84571-852D-2A3D-1BB7-C033871944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19C8AD-CB42-A813-E025-0BCCE6074CA3}"/>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4" name="Footer Placeholder 3">
            <a:extLst>
              <a:ext uri="{FF2B5EF4-FFF2-40B4-BE49-F238E27FC236}">
                <a16:creationId xmlns:a16="http://schemas.microsoft.com/office/drawing/2014/main" id="{8D95DA45-09AF-9A8B-E839-CF5873088AB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3347E1-4FAB-1EB0-9B72-28AAC2178244}"/>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257801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03D8CD-34A7-FDEA-B5BA-EE0769AB0104}"/>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3" name="Footer Placeholder 2">
            <a:extLst>
              <a:ext uri="{FF2B5EF4-FFF2-40B4-BE49-F238E27FC236}">
                <a16:creationId xmlns:a16="http://schemas.microsoft.com/office/drawing/2014/main" id="{3F69C007-DCF7-267B-78BD-9F1A050C78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80E9AA-9F2E-952B-E3F5-638C30B4672E}"/>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4041489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CC9EE-BD17-7C09-168B-E55B508381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514884-BA29-E769-BED5-916BAD11A2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BF3C8E-8420-2F2F-8588-1A86E8E841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1DB44-7A08-81AC-FD69-F44CB9AA4AFA}"/>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6" name="Footer Placeholder 5">
            <a:extLst>
              <a:ext uri="{FF2B5EF4-FFF2-40B4-BE49-F238E27FC236}">
                <a16:creationId xmlns:a16="http://schemas.microsoft.com/office/drawing/2014/main" id="{809A4E7B-7051-EF80-174F-F83673B5CA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1F86D3-B8D7-4DB9-2041-C2EFE816B53F}"/>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101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EDD5D-B192-A8AF-51B6-22F7513CF5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8E946D-40A8-5265-58F0-48BB22423B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0D2AED-E676-CB87-F4FB-FCE61768D8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590360-3B85-B169-FE75-F386AC472C4B}"/>
              </a:ext>
            </a:extLst>
          </p:cNvPr>
          <p:cNvSpPr>
            <a:spLocks noGrp="1"/>
          </p:cNvSpPr>
          <p:nvPr>
            <p:ph type="dt" sz="half" idx="10"/>
          </p:nvPr>
        </p:nvSpPr>
        <p:spPr/>
        <p:txBody>
          <a:bodyPr/>
          <a:lstStyle/>
          <a:p>
            <a:fld id="{B75E2E05-F2FF-4671-815D-2BCE059C133C}" type="datetimeFigureOut">
              <a:rPr lang="en-US" smtClean="0"/>
              <a:t>10/4/2023</a:t>
            </a:fld>
            <a:endParaRPr lang="en-US"/>
          </a:p>
        </p:txBody>
      </p:sp>
      <p:sp>
        <p:nvSpPr>
          <p:cNvPr id="6" name="Footer Placeholder 5">
            <a:extLst>
              <a:ext uri="{FF2B5EF4-FFF2-40B4-BE49-F238E27FC236}">
                <a16:creationId xmlns:a16="http://schemas.microsoft.com/office/drawing/2014/main" id="{96ED5762-0025-DB4E-9C7C-F72430F777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BB1C9F-AB4F-DDB0-5394-1AEF7FD9EB06}"/>
              </a:ext>
            </a:extLst>
          </p:cNvPr>
          <p:cNvSpPr>
            <a:spLocks noGrp="1"/>
          </p:cNvSpPr>
          <p:nvPr>
            <p:ph type="sldNum" sz="quarter" idx="12"/>
          </p:nvPr>
        </p:nvSpPr>
        <p:spPr/>
        <p:txBody>
          <a:bodyPr/>
          <a:lstStyle/>
          <a:p>
            <a:fld id="{F9B7A2FB-889C-4875-AE9C-B1C20A0B83D0}" type="slidenum">
              <a:rPr lang="en-US" smtClean="0"/>
              <a:t>‹#›</a:t>
            </a:fld>
            <a:endParaRPr lang="en-US"/>
          </a:p>
        </p:txBody>
      </p:sp>
    </p:spTree>
    <p:extLst>
      <p:ext uri="{BB962C8B-B14F-4D97-AF65-F5344CB8AC3E}">
        <p14:creationId xmlns:p14="http://schemas.microsoft.com/office/powerpoint/2010/main" val="391785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A9D164-93CE-DF34-673D-2479B15DC6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377400-49C2-6A9E-C2C9-07A8C467D1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F756E0-5676-5B2D-112C-34B5ECA088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5E2E05-F2FF-4671-815D-2BCE059C133C}" type="datetimeFigureOut">
              <a:rPr lang="en-US" smtClean="0"/>
              <a:t>10/4/2023</a:t>
            </a:fld>
            <a:endParaRPr lang="en-US"/>
          </a:p>
        </p:txBody>
      </p:sp>
      <p:sp>
        <p:nvSpPr>
          <p:cNvPr id="5" name="Footer Placeholder 4">
            <a:extLst>
              <a:ext uri="{FF2B5EF4-FFF2-40B4-BE49-F238E27FC236}">
                <a16:creationId xmlns:a16="http://schemas.microsoft.com/office/drawing/2014/main" id="{EE5049C6-BB84-3A22-9559-61F1AD5DDE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19ED061-8C29-50D3-0997-69154D3BD2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7A2FB-889C-4875-AE9C-B1C20A0B83D0}" type="slidenum">
              <a:rPr lang="en-US" smtClean="0"/>
              <a:t>‹#›</a:t>
            </a:fld>
            <a:endParaRPr lang="en-US"/>
          </a:p>
        </p:txBody>
      </p:sp>
    </p:spTree>
    <p:extLst>
      <p:ext uri="{BB962C8B-B14F-4D97-AF65-F5344CB8AC3E}">
        <p14:creationId xmlns:p14="http://schemas.microsoft.com/office/powerpoint/2010/main" val="3909694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p:txBody>
          <a:bodyPr>
            <a:normAutofit/>
          </a:bodyPr>
          <a:lstStyle/>
          <a:p>
            <a:r>
              <a:rPr lang="en-US" b="1" dirty="0"/>
              <a:t>HOW TO REQUEST  AN MTT</a:t>
            </a:r>
            <a:endParaRPr lang="en-US" dirty="0"/>
          </a:p>
        </p:txBody>
      </p:sp>
    </p:spTree>
    <p:extLst>
      <p:ext uri="{BB962C8B-B14F-4D97-AF65-F5344CB8AC3E}">
        <p14:creationId xmlns:p14="http://schemas.microsoft.com/office/powerpoint/2010/main" val="4216244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a:xfrm>
            <a:off x="1322120" y="1068779"/>
            <a:ext cx="9144000" cy="4747821"/>
          </a:xfrm>
        </p:spPr>
        <p:txBody>
          <a:bodyPr>
            <a:noAutofit/>
          </a:bodyPr>
          <a:lstStyle/>
          <a:p>
            <a:pPr algn="l"/>
            <a:r>
              <a:rPr lang="en-US" sz="2000" dirty="0">
                <a:latin typeface="Arial" panose="020B0604020202020204" pitchFamily="34" charset="0"/>
              </a:rPr>
              <a:t>•   Overview</a:t>
            </a:r>
            <a:br>
              <a:rPr lang="en-US" sz="2000" dirty="0">
                <a:latin typeface="Arial" panose="020B0604020202020204" pitchFamily="34" charset="0"/>
              </a:rPr>
            </a:br>
            <a:br>
              <a:rPr lang="en-US" sz="2000" dirty="0">
                <a:latin typeface="Arial" panose="020B0604020202020204" pitchFamily="34" charset="0"/>
              </a:rPr>
            </a:br>
            <a:r>
              <a:rPr lang="en-US" sz="2000" dirty="0">
                <a:latin typeface="Arial" panose="020B0604020202020204" pitchFamily="34" charset="0"/>
              </a:rPr>
              <a:t>•   Cadre Support</a:t>
            </a:r>
            <a:br>
              <a:rPr lang="en-US" sz="2000" dirty="0">
                <a:latin typeface="Arial" panose="020B0604020202020204" pitchFamily="34" charset="0"/>
              </a:rPr>
            </a:br>
            <a:br>
              <a:rPr lang="en-US" sz="2000" dirty="0">
                <a:latin typeface="Arial" panose="020B0604020202020204" pitchFamily="34" charset="0"/>
              </a:rPr>
            </a:br>
            <a:r>
              <a:rPr lang="en-US" sz="2000" dirty="0">
                <a:latin typeface="Arial" panose="020B0604020202020204" pitchFamily="34" charset="0"/>
              </a:rPr>
              <a:t>•   Host Unit Support</a:t>
            </a:r>
            <a:br>
              <a:rPr lang="en-US" sz="2000" dirty="0">
                <a:latin typeface="Arial" panose="020B0604020202020204" pitchFamily="34" charset="0"/>
              </a:rPr>
            </a:br>
            <a:r>
              <a:rPr lang="en-US" sz="2000" dirty="0">
                <a:latin typeface="Arial" panose="020B0604020202020204" pitchFamily="34" charset="0"/>
              </a:rPr>
              <a:t>	– Equipment</a:t>
            </a:r>
            <a:br>
              <a:rPr lang="en-US" sz="2000" dirty="0">
                <a:latin typeface="Arial" panose="020B0604020202020204" pitchFamily="34" charset="0"/>
              </a:rPr>
            </a:br>
            <a:r>
              <a:rPr lang="en-US" sz="2000" dirty="0">
                <a:latin typeface="Arial" panose="020B0604020202020204" pitchFamily="34" charset="0"/>
              </a:rPr>
              <a:t>	– Facilities</a:t>
            </a:r>
            <a:br>
              <a:rPr lang="en-US" sz="2000" dirty="0">
                <a:latin typeface="Arial" panose="020B0604020202020204" pitchFamily="34" charset="0"/>
              </a:rPr>
            </a:br>
            <a:br>
              <a:rPr lang="en-US" sz="2000" dirty="0">
                <a:latin typeface="Arial" panose="020B0604020202020204" pitchFamily="34" charset="0"/>
              </a:rPr>
            </a:br>
            <a:r>
              <a:rPr lang="en-US" sz="2000" dirty="0">
                <a:latin typeface="Arial" panose="020B0604020202020204" pitchFamily="34" charset="0"/>
              </a:rPr>
              <a:t>•   Example Training Schedule</a:t>
            </a:r>
            <a:br>
              <a:rPr lang="en-US" sz="2000" dirty="0">
                <a:latin typeface="Arial" panose="020B0604020202020204" pitchFamily="34" charset="0"/>
              </a:rPr>
            </a:br>
            <a:br>
              <a:rPr lang="en-US" sz="2000" dirty="0">
                <a:latin typeface="Arial" panose="020B0604020202020204" pitchFamily="34" charset="0"/>
              </a:rPr>
            </a:br>
            <a:r>
              <a:rPr lang="en-US" sz="2000" dirty="0">
                <a:latin typeface="Arial" panose="020B0604020202020204" pitchFamily="34" charset="0"/>
              </a:rPr>
              <a:t>•   Publications and Materials</a:t>
            </a:r>
            <a:br>
              <a:rPr lang="en-US" sz="2000" dirty="0">
                <a:latin typeface="Arial" panose="020B0604020202020204" pitchFamily="34" charset="0"/>
              </a:rPr>
            </a:br>
            <a:br>
              <a:rPr lang="en-US" sz="2000" dirty="0">
                <a:latin typeface="Arial" panose="020B0604020202020204" pitchFamily="34" charset="0"/>
              </a:rPr>
            </a:br>
            <a:r>
              <a:rPr lang="en-US" sz="2000" dirty="0">
                <a:latin typeface="Arial" panose="020B0604020202020204" pitchFamily="34" charset="0"/>
              </a:rPr>
              <a:t>•   Other Requirements</a:t>
            </a:r>
            <a:br>
              <a:rPr lang="en-US" sz="2000" dirty="0">
                <a:latin typeface="Arial" panose="020B0604020202020204" pitchFamily="34" charset="0"/>
              </a:rPr>
            </a:br>
            <a:br>
              <a:rPr lang="en-US" sz="2000" dirty="0">
                <a:latin typeface="Arial" panose="020B0604020202020204" pitchFamily="34" charset="0"/>
              </a:rPr>
            </a:br>
            <a:r>
              <a:rPr lang="en-US" sz="2000" dirty="0">
                <a:latin typeface="Arial" panose="020B0604020202020204" pitchFamily="34" charset="0"/>
              </a:rPr>
              <a:t>•   Point of Contact</a:t>
            </a:r>
            <a:br>
              <a:rPr lang="en-US" sz="2000" dirty="0">
                <a:latin typeface="Arial" panose="020B0604020202020204" pitchFamily="34" charset="0"/>
              </a:rPr>
            </a:br>
            <a:endParaRPr lang="en-US" sz="2000" dirty="0"/>
          </a:p>
        </p:txBody>
      </p:sp>
    </p:spTree>
    <p:extLst>
      <p:ext uri="{BB962C8B-B14F-4D97-AF65-F5344CB8AC3E}">
        <p14:creationId xmlns:p14="http://schemas.microsoft.com/office/powerpoint/2010/main" val="1303800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a:xfrm>
            <a:off x="1322120" y="1068779"/>
            <a:ext cx="9144000" cy="4747821"/>
          </a:xfrm>
        </p:spPr>
        <p:txBody>
          <a:bodyPr>
            <a:noAutofit/>
          </a:bodyPr>
          <a:lstStyle/>
          <a:p>
            <a:r>
              <a:rPr lang="en-US" sz="1800" dirty="0">
                <a:latin typeface="Arial" panose="020B0604020202020204" pitchFamily="34" charset="0"/>
              </a:rPr>
              <a:t>• United States Army Combatives Course (USACC)</a:t>
            </a:r>
            <a:br>
              <a:rPr lang="en-US" sz="1800" dirty="0">
                <a:latin typeface="Arial" panose="020B0604020202020204" pitchFamily="34" charset="0"/>
              </a:rPr>
            </a:br>
            <a:r>
              <a:rPr lang="en-US" sz="1800" dirty="0">
                <a:latin typeface="Arial" panose="020B0604020202020204" pitchFamily="34" charset="0"/>
              </a:rPr>
              <a:t>creates master trainers who will be able to certify Basic and Tactical Combatives Course (Level I-II), integrate Combatives into METL training, and referee standard, intermediate, Advanced and Tactical rule competitions. </a:t>
            </a:r>
            <a:br>
              <a:rPr lang="en-US" sz="1800" dirty="0">
                <a:latin typeface="Arial" panose="020B0604020202020204" pitchFamily="34" charset="0"/>
              </a:rPr>
            </a:br>
            <a:br>
              <a:rPr lang="en-US" sz="1800" dirty="0">
                <a:latin typeface="Arial" panose="020B0604020202020204" pitchFamily="34" charset="0"/>
              </a:rPr>
            </a:br>
            <a:br>
              <a:rPr lang="en-US" sz="1800" dirty="0">
                <a:latin typeface="Arial" panose="020B0604020202020204" pitchFamily="34" charset="0"/>
              </a:rPr>
            </a:br>
            <a:br>
              <a:rPr lang="en-US" sz="1800" dirty="0">
                <a:latin typeface="Arial" panose="020B0604020202020204" pitchFamily="34" charset="0"/>
              </a:rPr>
            </a:br>
            <a:r>
              <a:rPr lang="en-US" sz="1800" dirty="0">
                <a:latin typeface="Arial" panose="020B0604020202020204" pitchFamily="34" charset="0"/>
              </a:rPr>
              <a:t>• Training includes: </a:t>
            </a:r>
            <a:br>
              <a:rPr lang="en-US" sz="1800" dirty="0">
                <a:latin typeface="Arial" panose="020B0604020202020204" pitchFamily="34" charset="0"/>
              </a:rPr>
            </a:br>
            <a:r>
              <a:rPr lang="en-US" sz="1800" dirty="0">
                <a:latin typeface="Arial" panose="020B0604020202020204" pitchFamily="34" charset="0"/>
              </a:rPr>
              <a:t>Basic Combatives Course (Level I)review, </a:t>
            </a:r>
            <a:br>
              <a:rPr lang="en-US" sz="1800" dirty="0">
                <a:latin typeface="Arial" panose="020B0604020202020204" pitchFamily="34" charset="0"/>
              </a:rPr>
            </a:br>
            <a:r>
              <a:rPr lang="en-US" sz="1800" dirty="0">
                <a:latin typeface="Arial" panose="020B0604020202020204" pitchFamily="34" charset="0"/>
              </a:rPr>
              <a:t>Tactical Combatives Course (Level II) review,</a:t>
            </a:r>
            <a:br>
              <a:rPr lang="en-US" sz="1800" dirty="0">
                <a:latin typeface="Arial" panose="020B0604020202020204" pitchFamily="34" charset="0"/>
              </a:rPr>
            </a:br>
            <a:r>
              <a:rPr lang="en-US" sz="1800" dirty="0">
                <a:latin typeface="Arial" panose="020B0604020202020204" pitchFamily="34" charset="0"/>
              </a:rPr>
              <a:t>Boxing, Kickboxing, San Shou, Wrestling takedowns,</a:t>
            </a:r>
            <a:br>
              <a:rPr lang="en-US" sz="1800" dirty="0">
                <a:latin typeface="Arial" panose="020B0604020202020204" pitchFamily="34" charset="0"/>
              </a:rPr>
            </a:br>
            <a:r>
              <a:rPr lang="en-US" sz="1800" dirty="0">
                <a:latin typeface="Arial" panose="020B0604020202020204" pitchFamily="34" charset="0"/>
              </a:rPr>
              <a:t>impact suit training, standard rules and tournament</a:t>
            </a:r>
            <a:br>
              <a:rPr lang="en-US" sz="1800" dirty="0">
                <a:latin typeface="Arial" panose="020B0604020202020204" pitchFamily="34" charset="0"/>
              </a:rPr>
            </a:br>
            <a:r>
              <a:rPr lang="en-US" sz="1800" dirty="0">
                <a:latin typeface="Arial" panose="020B0604020202020204" pitchFamily="34" charset="0"/>
              </a:rPr>
              <a:t>class, ground fighting, weapons training, intermediate, Advanced, Tactical rules class, and practical exercise.</a:t>
            </a:r>
            <a:br>
              <a:rPr lang="en-US" sz="800" dirty="0"/>
            </a:br>
            <a:br>
              <a:rPr lang="en-US" sz="2000" dirty="0">
                <a:latin typeface="Arial" panose="020B0604020202020204" pitchFamily="34" charset="0"/>
              </a:rPr>
            </a:br>
            <a:endParaRPr lang="en-US" sz="2000" dirty="0"/>
          </a:p>
        </p:txBody>
      </p:sp>
    </p:spTree>
    <p:extLst>
      <p:ext uri="{BB962C8B-B14F-4D97-AF65-F5344CB8AC3E}">
        <p14:creationId xmlns:p14="http://schemas.microsoft.com/office/powerpoint/2010/main" val="3406517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a:xfrm>
            <a:off x="1322120" y="1068779"/>
            <a:ext cx="9144000" cy="4747821"/>
          </a:xfrm>
        </p:spPr>
        <p:txBody>
          <a:bodyPr>
            <a:noAutofit/>
          </a:bodyPr>
          <a:lstStyle/>
          <a:p>
            <a:r>
              <a:rPr lang="en-US" sz="2000" dirty="0">
                <a:latin typeface="Arial" panose="020B0604020202020204" pitchFamily="34" charset="0"/>
              </a:rPr>
              <a:t>• </a:t>
            </a:r>
            <a:r>
              <a:rPr lang="en-US" sz="2000" b="1" dirty="0">
                <a:latin typeface="Arial" panose="020B0604020202020204" pitchFamily="34" charset="0"/>
              </a:rPr>
              <a:t>USACC</a:t>
            </a:r>
            <a:r>
              <a:rPr lang="en-US" sz="2000" dirty="0">
                <a:latin typeface="Arial" panose="020B0604020202020204" pitchFamily="34" charset="0"/>
              </a:rPr>
              <a:t> MTT Cadre will provide the following:</a:t>
            </a:r>
            <a:br>
              <a:rPr lang="en-US" sz="2000" dirty="0">
                <a:latin typeface="Arial" panose="020B0604020202020204" pitchFamily="34" charset="0"/>
              </a:rPr>
            </a:br>
            <a:r>
              <a:rPr lang="en-US" sz="2000" dirty="0">
                <a:latin typeface="Arial" panose="020B0604020202020204" pitchFamily="34" charset="0"/>
              </a:rPr>
              <a:t>Certified Combatives Instructors for a minimum of 12 with a</a:t>
            </a:r>
            <a:br>
              <a:rPr lang="en-US" sz="2000" dirty="0">
                <a:latin typeface="Arial" panose="020B0604020202020204" pitchFamily="34" charset="0"/>
              </a:rPr>
            </a:br>
            <a:r>
              <a:rPr lang="en-US" sz="2000" dirty="0">
                <a:latin typeface="Arial" panose="020B0604020202020204" pitchFamily="34" charset="0"/>
              </a:rPr>
              <a:t>maximum of 36 students.</a:t>
            </a:r>
            <a:br>
              <a:rPr lang="en-US" sz="2000" dirty="0">
                <a:latin typeface="Arial" panose="020B0604020202020204" pitchFamily="34" charset="0"/>
              </a:rPr>
            </a:br>
            <a:br>
              <a:rPr lang="en-US" sz="2000" dirty="0">
                <a:latin typeface="Arial" panose="020B0604020202020204" pitchFamily="34" charset="0"/>
              </a:rPr>
            </a:br>
            <a:r>
              <a:rPr lang="en-US" sz="2000" dirty="0">
                <a:latin typeface="Arial" panose="020B0604020202020204" pitchFamily="34" charset="0"/>
              </a:rPr>
              <a:t>Course training schedule and material to include:</a:t>
            </a:r>
            <a:br>
              <a:rPr lang="en-US" sz="2000" dirty="0">
                <a:latin typeface="Arial" panose="020B0604020202020204" pitchFamily="34" charset="0"/>
              </a:rPr>
            </a:br>
            <a:r>
              <a:rPr lang="en-US" sz="2000" dirty="0">
                <a:latin typeface="Arial" panose="020B0604020202020204" pitchFamily="34" charset="0"/>
              </a:rPr>
              <a:t>– Boxing</a:t>
            </a:r>
            <a:br>
              <a:rPr lang="en-US" sz="2000" dirty="0">
                <a:latin typeface="Arial" panose="020B0604020202020204" pitchFamily="34" charset="0"/>
              </a:rPr>
            </a:br>
            <a:r>
              <a:rPr lang="en-US" sz="2000" dirty="0">
                <a:latin typeface="Arial" panose="020B0604020202020204" pitchFamily="34" charset="0"/>
              </a:rPr>
              <a:t>– Kickboxing</a:t>
            </a:r>
            <a:br>
              <a:rPr lang="en-US" sz="2000" dirty="0">
                <a:latin typeface="Arial" panose="020B0604020202020204" pitchFamily="34" charset="0"/>
              </a:rPr>
            </a:br>
            <a:r>
              <a:rPr lang="en-US" sz="2000" dirty="0">
                <a:latin typeface="Arial" panose="020B0604020202020204" pitchFamily="34" charset="0"/>
              </a:rPr>
              <a:t>– San Shou</a:t>
            </a:r>
            <a:br>
              <a:rPr lang="en-US" sz="2000" dirty="0">
                <a:latin typeface="Arial" panose="020B0604020202020204" pitchFamily="34" charset="0"/>
              </a:rPr>
            </a:br>
            <a:r>
              <a:rPr lang="en-US" sz="2000" dirty="0">
                <a:latin typeface="Arial" panose="020B0604020202020204" pitchFamily="34" charset="0"/>
              </a:rPr>
              <a:t>– Impact suit training</a:t>
            </a:r>
            <a:br>
              <a:rPr lang="en-US" sz="2000" dirty="0">
                <a:latin typeface="Arial" panose="020B0604020202020204" pitchFamily="34" charset="0"/>
              </a:rPr>
            </a:br>
            <a:r>
              <a:rPr lang="en-US" sz="2000" dirty="0">
                <a:latin typeface="Arial" panose="020B0604020202020204" pitchFamily="34" charset="0"/>
              </a:rPr>
              <a:t>– Weapon training</a:t>
            </a:r>
            <a:br>
              <a:rPr lang="en-US" sz="2000" dirty="0">
                <a:latin typeface="Arial" panose="020B0604020202020204" pitchFamily="34" charset="0"/>
              </a:rPr>
            </a:br>
            <a:r>
              <a:rPr lang="en-US" sz="2000" dirty="0">
                <a:latin typeface="Arial" panose="020B0604020202020204" pitchFamily="34" charset="0"/>
              </a:rPr>
              <a:t>– Scenario base-training</a:t>
            </a:r>
            <a:br>
              <a:rPr lang="en-US" sz="2000" dirty="0">
                <a:latin typeface="Arial" panose="020B0604020202020204" pitchFamily="34" charset="0"/>
              </a:rPr>
            </a:br>
            <a:br>
              <a:rPr lang="en-US" sz="2000" dirty="0">
                <a:latin typeface="Arial" panose="020B0604020202020204" pitchFamily="34" charset="0"/>
              </a:rPr>
            </a:br>
            <a:endParaRPr lang="en-US" sz="2000" dirty="0"/>
          </a:p>
        </p:txBody>
      </p:sp>
    </p:spTree>
    <p:extLst>
      <p:ext uri="{BB962C8B-B14F-4D97-AF65-F5344CB8AC3E}">
        <p14:creationId xmlns:p14="http://schemas.microsoft.com/office/powerpoint/2010/main" val="114705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a:xfrm>
            <a:off x="1322120" y="1068779"/>
            <a:ext cx="9144000" cy="4747821"/>
          </a:xfrm>
        </p:spPr>
        <p:txBody>
          <a:bodyPr>
            <a:noAutofit/>
          </a:bodyPr>
          <a:lstStyle/>
          <a:p>
            <a:br>
              <a:rPr lang="en-US" sz="2000" dirty="0">
                <a:latin typeface="Arial" panose="020B0604020202020204" pitchFamily="34" charset="0"/>
              </a:rPr>
            </a:br>
            <a:br>
              <a:rPr lang="en-US" sz="2000" dirty="0">
                <a:latin typeface="Arial" panose="020B0604020202020204" pitchFamily="34" charset="0"/>
              </a:rPr>
            </a:br>
            <a:endParaRPr lang="en-US" sz="2000" dirty="0"/>
          </a:p>
        </p:txBody>
      </p:sp>
      <p:sp>
        <p:nvSpPr>
          <p:cNvPr id="3" name="TextBox 2">
            <a:extLst>
              <a:ext uri="{FF2B5EF4-FFF2-40B4-BE49-F238E27FC236}">
                <a16:creationId xmlns:a16="http://schemas.microsoft.com/office/drawing/2014/main" id="{94C9DA43-BE1D-1490-60F0-39BE9FCCE4C8}"/>
              </a:ext>
            </a:extLst>
          </p:cNvPr>
          <p:cNvSpPr txBox="1"/>
          <p:nvPr/>
        </p:nvSpPr>
        <p:spPr>
          <a:xfrm>
            <a:off x="3048990" y="1019436"/>
            <a:ext cx="6097978" cy="4524315"/>
          </a:xfrm>
          <a:prstGeom prst="rect">
            <a:avLst/>
          </a:prstGeom>
          <a:noFill/>
        </p:spPr>
        <p:txBody>
          <a:bodyPr wrap="square">
            <a:spAutoFit/>
          </a:bodyPr>
          <a:lstStyle/>
          <a:p>
            <a:r>
              <a:rPr lang="en-US" b="1" dirty="0">
                <a:latin typeface="Arial" panose="020B0604020202020204" pitchFamily="34" charset="0"/>
              </a:rPr>
              <a:t>Host unit will provide the following</a:t>
            </a:r>
            <a:r>
              <a:rPr lang="en-US" dirty="0">
                <a:latin typeface="Arial" panose="020B0604020202020204" pitchFamily="34" charset="0"/>
              </a:rPr>
              <a:t>:</a:t>
            </a:r>
          </a:p>
          <a:p>
            <a:r>
              <a:rPr lang="en-US" b="1" dirty="0">
                <a:latin typeface="Arial" panose="020B0604020202020204" pitchFamily="34" charset="0"/>
              </a:rPr>
              <a:t>Facilities:</a:t>
            </a:r>
            <a:r>
              <a:rPr lang="en-US" dirty="0">
                <a:latin typeface="Arial" panose="020B0604020202020204" pitchFamily="34" charset="0"/>
              </a:rPr>
              <a:t> Must have matted area of 8 SQF per Soldier. For a class size of 36 that would be 2304 SQF of</a:t>
            </a:r>
          </a:p>
          <a:p>
            <a:r>
              <a:rPr lang="en-US" dirty="0">
                <a:latin typeface="Arial" panose="020B0604020202020204" pitchFamily="34" charset="0"/>
              </a:rPr>
              <a:t>matted area. The building needs to be climate</a:t>
            </a:r>
          </a:p>
          <a:p>
            <a:r>
              <a:rPr lang="en-US" dirty="0">
                <a:latin typeface="Arial" panose="020B0604020202020204" pitchFamily="34" charset="0"/>
              </a:rPr>
              <a:t>controlled and have bathrooms with running</a:t>
            </a:r>
          </a:p>
          <a:p>
            <a:r>
              <a:rPr lang="en-US" dirty="0">
                <a:latin typeface="Arial" panose="020B0604020202020204" pitchFamily="34" charset="0"/>
              </a:rPr>
              <a:t>water.</a:t>
            </a:r>
          </a:p>
          <a:p>
            <a:endParaRPr lang="en-US" dirty="0">
              <a:latin typeface="Arial" panose="020B0604020202020204" pitchFamily="34" charset="0"/>
            </a:endParaRPr>
          </a:p>
          <a:p>
            <a:r>
              <a:rPr lang="en-US" b="1" dirty="0">
                <a:latin typeface="Arial" panose="020B0604020202020204" pitchFamily="34" charset="0"/>
              </a:rPr>
              <a:t>Equipment:</a:t>
            </a:r>
            <a:r>
              <a:rPr lang="en-US" dirty="0">
                <a:latin typeface="Arial" panose="020B0604020202020204" pitchFamily="34" charset="0"/>
              </a:rPr>
              <a:t> Installations are to have all equipment stated</a:t>
            </a:r>
          </a:p>
          <a:p>
            <a:r>
              <a:rPr lang="en-US" dirty="0">
                <a:latin typeface="Arial" panose="020B0604020202020204" pitchFamily="34" charset="0"/>
              </a:rPr>
              <a:t>in the MOI. Students need to have four sets</a:t>
            </a:r>
          </a:p>
          <a:p>
            <a:r>
              <a:rPr lang="en-US" dirty="0">
                <a:latin typeface="Arial" panose="020B0604020202020204" pitchFamily="34" charset="0"/>
              </a:rPr>
              <a:t>of ACU/OCP, no less than five tan or green colored</a:t>
            </a:r>
          </a:p>
          <a:p>
            <a:r>
              <a:rPr lang="en-US" dirty="0">
                <a:latin typeface="Arial" panose="020B0604020202020204" pitchFamily="34" charset="0"/>
              </a:rPr>
              <a:t>shirts, one complete set of PT’s (seasonal), four sets</a:t>
            </a:r>
          </a:p>
          <a:p>
            <a:r>
              <a:rPr lang="en-US" dirty="0">
                <a:latin typeface="Arial" panose="020B0604020202020204" pitchFamily="34" charset="0"/>
              </a:rPr>
              <a:t>pt. shorts, boxing hand wraps (180inch), mouth-piece and groin protection.</a:t>
            </a:r>
            <a:r>
              <a:rPr lang="en-US" dirty="0"/>
              <a:t> Soldier will bring ACH, MICH, or helmet, Body Armor, Gloves, Elbow and Knee Pad, Eye Protection, and Camelback.</a:t>
            </a:r>
            <a:r>
              <a:rPr lang="en-US" dirty="0">
                <a:latin typeface="Arial" panose="020B0604020202020204" pitchFamily="34" charset="0"/>
              </a:rPr>
              <a:t> Wrestling shoes are authorized for portions of the course.</a:t>
            </a:r>
            <a:endParaRPr lang="en-US" dirty="0"/>
          </a:p>
        </p:txBody>
      </p:sp>
    </p:spTree>
    <p:extLst>
      <p:ext uri="{BB962C8B-B14F-4D97-AF65-F5344CB8AC3E}">
        <p14:creationId xmlns:p14="http://schemas.microsoft.com/office/powerpoint/2010/main" val="2106656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a:xfrm>
            <a:off x="1322120" y="1068779"/>
            <a:ext cx="9144000" cy="4747821"/>
          </a:xfrm>
        </p:spPr>
        <p:txBody>
          <a:bodyPr>
            <a:noAutofit/>
          </a:bodyPr>
          <a:lstStyle/>
          <a:p>
            <a:br>
              <a:rPr lang="en-US" sz="2000" dirty="0">
                <a:latin typeface="Arial" panose="020B0604020202020204" pitchFamily="34" charset="0"/>
              </a:rPr>
            </a:br>
            <a:br>
              <a:rPr lang="en-US" sz="2000" dirty="0">
                <a:latin typeface="Arial" panose="020B0604020202020204" pitchFamily="34" charset="0"/>
              </a:rPr>
            </a:br>
            <a:endParaRPr lang="en-US" sz="2000" dirty="0"/>
          </a:p>
        </p:txBody>
      </p:sp>
      <p:sp>
        <p:nvSpPr>
          <p:cNvPr id="10" name="TextBox 9">
            <a:extLst>
              <a:ext uri="{FF2B5EF4-FFF2-40B4-BE49-F238E27FC236}">
                <a16:creationId xmlns:a16="http://schemas.microsoft.com/office/drawing/2014/main" id="{6A338157-4560-F7A3-A35C-4698CD0BAB52}"/>
              </a:ext>
            </a:extLst>
          </p:cNvPr>
          <p:cNvSpPr txBox="1"/>
          <p:nvPr/>
        </p:nvSpPr>
        <p:spPr>
          <a:xfrm>
            <a:off x="3048990" y="2127432"/>
            <a:ext cx="6097978" cy="2585323"/>
          </a:xfrm>
          <a:prstGeom prst="rect">
            <a:avLst/>
          </a:prstGeom>
          <a:noFill/>
        </p:spPr>
        <p:txBody>
          <a:bodyPr wrap="square">
            <a:spAutoFit/>
          </a:bodyPr>
          <a:lstStyle/>
          <a:p>
            <a:r>
              <a:rPr lang="en-US" dirty="0">
                <a:latin typeface="Arial" panose="020B0604020202020204" pitchFamily="34" charset="0"/>
              </a:rPr>
              <a:t>•   </a:t>
            </a:r>
            <a:r>
              <a:rPr lang="en-US" b="1" dirty="0">
                <a:latin typeface="Arial" panose="020B0604020202020204" pitchFamily="34" charset="0"/>
              </a:rPr>
              <a:t>Publications:</a:t>
            </a:r>
          </a:p>
          <a:p>
            <a:r>
              <a:rPr lang="en-US" dirty="0">
                <a:latin typeface="Arial" panose="020B0604020202020204" pitchFamily="34" charset="0"/>
              </a:rPr>
              <a:t>	– AR 350-1 Army Leader and Development</a:t>
            </a:r>
          </a:p>
          <a:p>
            <a:r>
              <a:rPr lang="en-US" dirty="0">
                <a:latin typeface="Arial" panose="020B0604020202020204" pitchFamily="34" charset="0"/>
              </a:rPr>
              <a:t>	– TC 3-25.150 Combatives Manual (2017)</a:t>
            </a:r>
          </a:p>
          <a:p>
            <a:endParaRPr lang="en-US" dirty="0">
              <a:latin typeface="Arial" panose="020B0604020202020204" pitchFamily="34" charset="0"/>
            </a:endParaRPr>
          </a:p>
          <a:p>
            <a:r>
              <a:rPr lang="en-US" dirty="0">
                <a:latin typeface="Arial" panose="020B0604020202020204" pitchFamily="34" charset="0"/>
              </a:rPr>
              <a:t>•   </a:t>
            </a:r>
            <a:r>
              <a:rPr lang="en-US" b="1" dirty="0">
                <a:latin typeface="Arial" panose="020B0604020202020204" pitchFamily="34" charset="0"/>
              </a:rPr>
              <a:t>Materials:</a:t>
            </a:r>
          </a:p>
          <a:p>
            <a:r>
              <a:rPr lang="en-US" dirty="0">
                <a:latin typeface="Arial" panose="020B0604020202020204" pitchFamily="34" charset="0"/>
              </a:rPr>
              <a:t>	– Blank white paper to reproduce bout sheets</a:t>
            </a:r>
          </a:p>
          <a:p>
            <a:r>
              <a:rPr lang="en-US" dirty="0">
                <a:latin typeface="Arial" panose="020B0604020202020204" pitchFamily="34" charset="0"/>
              </a:rPr>
              <a:t>	– Study packets (1 per student)</a:t>
            </a:r>
          </a:p>
          <a:p>
            <a:r>
              <a:rPr lang="en-US" dirty="0">
                <a:latin typeface="Arial" panose="020B0604020202020204" pitchFamily="34" charset="0"/>
              </a:rPr>
              <a:t>	– Pens/ Black markers</a:t>
            </a:r>
          </a:p>
          <a:p>
            <a:r>
              <a:rPr lang="en-US" dirty="0">
                <a:latin typeface="Arial" panose="020B0604020202020204" pitchFamily="34" charset="0"/>
              </a:rPr>
              <a:t>	– Pencils</a:t>
            </a:r>
            <a:endParaRPr lang="en-US" dirty="0"/>
          </a:p>
        </p:txBody>
      </p:sp>
    </p:spTree>
    <p:extLst>
      <p:ext uri="{BB962C8B-B14F-4D97-AF65-F5344CB8AC3E}">
        <p14:creationId xmlns:p14="http://schemas.microsoft.com/office/powerpoint/2010/main" val="3352578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a:xfrm>
            <a:off x="1322120" y="1068779"/>
            <a:ext cx="9144000" cy="4747821"/>
          </a:xfrm>
        </p:spPr>
        <p:txBody>
          <a:bodyPr>
            <a:noAutofit/>
          </a:bodyPr>
          <a:lstStyle/>
          <a:p>
            <a:br>
              <a:rPr lang="en-US" sz="2000" dirty="0">
                <a:latin typeface="Arial" panose="020B0604020202020204" pitchFamily="34" charset="0"/>
              </a:rPr>
            </a:br>
            <a:br>
              <a:rPr lang="en-US" sz="2000" dirty="0">
                <a:latin typeface="Arial" panose="020B0604020202020204" pitchFamily="34" charset="0"/>
              </a:rPr>
            </a:br>
            <a:endParaRPr lang="en-US" sz="2000" dirty="0"/>
          </a:p>
        </p:txBody>
      </p:sp>
      <p:sp>
        <p:nvSpPr>
          <p:cNvPr id="10" name="TextBox 9">
            <a:extLst>
              <a:ext uri="{FF2B5EF4-FFF2-40B4-BE49-F238E27FC236}">
                <a16:creationId xmlns:a16="http://schemas.microsoft.com/office/drawing/2014/main" id="{6A338157-4560-F7A3-A35C-4698CD0BAB52}"/>
              </a:ext>
            </a:extLst>
          </p:cNvPr>
          <p:cNvSpPr txBox="1"/>
          <p:nvPr/>
        </p:nvSpPr>
        <p:spPr>
          <a:xfrm>
            <a:off x="2845131" y="1212036"/>
            <a:ext cx="6097978" cy="4247317"/>
          </a:xfrm>
          <a:prstGeom prst="rect">
            <a:avLst/>
          </a:prstGeom>
          <a:noFill/>
        </p:spPr>
        <p:txBody>
          <a:bodyPr wrap="square">
            <a:spAutoFit/>
          </a:bodyPr>
          <a:lstStyle/>
          <a:p>
            <a:r>
              <a:rPr lang="en-US" dirty="0">
                <a:latin typeface="Arial" panose="020B0604020202020204" pitchFamily="34" charset="0"/>
              </a:rPr>
              <a:t>• Host unit will provide a senior E-6 with to serve as LNO between host unit and USACC</a:t>
            </a:r>
          </a:p>
          <a:p>
            <a:endParaRPr lang="en-US" dirty="0">
              <a:latin typeface="Arial" panose="020B0604020202020204" pitchFamily="34" charset="0"/>
            </a:endParaRPr>
          </a:p>
          <a:p>
            <a:r>
              <a:rPr lang="en-US" dirty="0">
                <a:latin typeface="Arial" panose="020B0604020202020204" pitchFamily="34" charset="0"/>
              </a:rPr>
              <a:t>• Students are not allowed to miss more than 2 hours of training per week</a:t>
            </a:r>
          </a:p>
          <a:p>
            <a:endParaRPr lang="en-US" dirty="0">
              <a:latin typeface="Arial" panose="020B0604020202020204" pitchFamily="34" charset="0"/>
            </a:endParaRPr>
          </a:p>
          <a:p>
            <a:r>
              <a:rPr lang="en-US" dirty="0">
                <a:latin typeface="Arial" panose="020B0604020202020204" pitchFamily="34" charset="0"/>
              </a:rPr>
              <a:t>• Students will not be assigned any type of duty or have any type of appointments while at training (PT, Staff duty, leave, etc…)</a:t>
            </a:r>
          </a:p>
          <a:p>
            <a:endParaRPr lang="en-US" dirty="0">
              <a:latin typeface="Arial" panose="020B0604020202020204" pitchFamily="34" charset="0"/>
            </a:endParaRPr>
          </a:p>
          <a:p>
            <a:r>
              <a:rPr lang="en-US" dirty="0">
                <a:latin typeface="Arial" panose="020B0604020202020204" pitchFamily="34" charset="0"/>
              </a:rPr>
              <a:t>• School NCOs' must enroll students 30 days prior to start date</a:t>
            </a:r>
          </a:p>
          <a:p>
            <a:endParaRPr lang="en-US" dirty="0">
              <a:latin typeface="Arial" panose="020B0604020202020204" pitchFamily="34" charset="0"/>
            </a:endParaRPr>
          </a:p>
          <a:p>
            <a:r>
              <a:rPr lang="en-US" dirty="0">
                <a:latin typeface="Arial" panose="020B0604020202020204" pitchFamily="34" charset="0"/>
              </a:rPr>
              <a:t>• Students must not be on temp/permanent profile that will hinder combatives training</a:t>
            </a:r>
            <a:endParaRPr lang="en-US" dirty="0"/>
          </a:p>
        </p:txBody>
      </p:sp>
    </p:spTree>
    <p:extLst>
      <p:ext uri="{BB962C8B-B14F-4D97-AF65-F5344CB8AC3E}">
        <p14:creationId xmlns:p14="http://schemas.microsoft.com/office/powerpoint/2010/main" val="2998306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a:xfrm>
            <a:off x="1322120" y="1068779"/>
            <a:ext cx="9144000" cy="4747821"/>
          </a:xfrm>
        </p:spPr>
        <p:txBody>
          <a:bodyPr>
            <a:noAutofit/>
          </a:bodyPr>
          <a:lstStyle/>
          <a:p>
            <a:br>
              <a:rPr lang="en-US" sz="2000" dirty="0">
                <a:latin typeface="Arial" panose="020B0604020202020204" pitchFamily="34" charset="0"/>
              </a:rPr>
            </a:br>
            <a:br>
              <a:rPr lang="en-US" sz="2000" dirty="0">
                <a:latin typeface="Arial" panose="020B0604020202020204" pitchFamily="34" charset="0"/>
              </a:rPr>
            </a:br>
            <a:endParaRPr lang="en-US" sz="2000" dirty="0"/>
          </a:p>
        </p:txBody>
      </p:sp>
      <p:sp>
        <p:nvSpPr>
          <p:cNvPr id="10" name="TextBox 9">
            <a:extLst>
              <a:ext uri="{FF2B5EF4-FFF2-40B4-BE49-F238E27FC236}">
                <a16:creationId xmlns:a16="http://schemas.microsoft.com/office/drawing/2014/main" id="{6A338157-4560-F7A3-A35C-4698CD0BAB52}"/>
              </a:ext>
            </a:extLst>
          </p:cNvPr>
          <p:cNvSpPr txBox="1"/>
          <p:nvPr/>
        </p:nvSpPr>
        <p:spPr>
          <a:xfrm>
            <a:off x="2845131" y="1212036"/>
            <a:ext cx="6097978" cy="4247317"/>
          </a:xfrm>
          <a:prstGeom prst="rect">
            <a:avLst/>
          </a:prstGeom>
          <a:noFill/>
        </p:spPr>
        <p:txBody>
          <a:bodyPr wrap="square">
            <a:spAutoFit/>
          </a:bodyPr>
          <a:lstStyle/>
          <a:p>
            <a:r>
              <a:rPr lang="en-US" dirty="0">
                <a:latin typeface="Arial" panose="020B0604020202020204" pitchFamily="34" charset="0"/>
              </a:rPr>
              <a:t>•   </a:t>
            </a:r>
            <a:r>
              <a:rPr lang="en-US" b="1" dirty="0">
                <a:latin typeface="Arial" panose="020B0604020202020204" pitchFamily="34" charset="0"/>
              </a:rPr>
              <a:t>Company Commander</a:t>
            </a:r>
          </a:p>
          <a:p>
            <a:r>
              <a:rPr lang="en-US" dirty="0">
                <a:latin typeface="Arial" panose="020B0604020202020204" pitchFamily="34" charset="0"/>
              </a:rPr>
              <a:t>CPT Hannan</a:t>
            </a:r>
          </a:p>
          <a:p>
            <a:r>
              <a:rPr lang="en-US" dirty="0">
                <a:latin typeface="Arial" panose="020B0604020202020204" pitchFamily="34" charset="0"/>
              </a:rPr>
              <a:t>901-305-5062</a:t>
            </a:r>
          </a:p>
          <a:p>
            <a:endParaRPr lang="en-US" dirty="0">
              <a:latin typeface="Arial" panose="020B0604020202020204" pitchFamily="34" charset="0"/>
            </a:endParaRPr>
          </a:p>
          <a:p>
            <a:r>
              <a:rPr lang="en-US" dirty="0">
                <a:latin typeface="Arial" panose="020B0604020202020204" pitchFamily="34" charset="0"/>
              </a:rPr>
              <a:t>•   </a:t>
            </a:r>
            <a:r>
              <a:rPr lang="en-US" b="1" dirty="0">
                <a:latin typeface="Arial" panose="020B0604020202020204" pitchFamily="34" charset="0"/>
              </a:rPr>
              <a:t>Company 1SG</a:t>
            </a:r>
          </a:p>
          <a:p>
            <a:r>
              <a:rPr lang="en-US" dirty="0">
                <a:latin typeface="Arial" panose="020B0604020202020204" pitchFamily="34" charset="0"/>
              </a:rPr>
              <a:t>1SG Quick</a:t>
            </a:r>
          </a:p>
          <a:p>
            <a:r>
              <a:rPr lang="en-US" dirty="0">
                <a:latin typeface="Arial" panose="020B0604020202020204" pitchFamily="34" charset="0"/>
              </a:rPr>
              <a:t>315-222-6769</a:t>
            </a:r>
          </a:p>
          <a:p>
            <a:endParaRPr lang="en-US" dirty="0">
              <a:latin typeface="Arial" panose="020B0604020202020204" pitchFamily="34" charset="0"/>
            </a:endParaRPr>
          </a:p>
          <a:p>
            <a:r>
              <a:rPr lang="en-US" dirty="0">
                <a:latin typeface="Arial" panose="020B0604020202020204" pitchFamily="34" charset="0"/>
              </a:rPr>
              <a:t>•   </a:t>
            </a:r>
            <a:r>
              <a:rPr lang="en-US" b="1" dirty="0">
                <a:latin typeface="Arial" panose="020B0604020202020204" pitchFamily="34" charset="0"/>
              </a:rPr>
              <a:t>Branch Chief</a:t>
            </a:r>
          </a:p>
          <a:p>
            <a:r>
              <a:rPr lang="en-US" dirty="0">
                <a:latin typeface="Arial" panose="020B0604020202020204" pitchFamily="34" charset="0"/>
              </a:rPr>
              <a:t>SFC Sayles</a:t>
            </a:r>
          </a:p>
          <a:p>
            <a:r>
              <a:rPr lang="en-US" dirty="0">
                <a:latin typeface="Arial" panose="020B0604020202020204" pitchFamily="34" charset="0"/>
              </a:rPr>
              <a:t>706-544-5259</a:t>
            </a:r>
          </a:p>
          <a:p>
            <a:endParaRPr lang="en-US" dirty="0">
              <a:latin typeface="Arial" panose="020B0604020202020204" pitchFamily="34" charset="0"/>
            </a:endParaRPr>
          </a:p>
          <a:p>
            <a:r>
              <a:rPr lang="en-US" dirty="0">
                <a:latin typeface="Arial" panose="020B0604020202020204" pitchFamily="34" charset="0"/>
              </a:rPr>
              <a:t>•   </a:t>
            </a:r>
            <a:r>
              <a:rPr lang="en-US" b="1" dirty="0">
                <a:latin typeface="Arial" panose="020B0604020202020204" pitchFamily="34" charset="0"/>
              </a:rPr>
              <a:t>Course Operations</a:t>
            </a:r>
          </a:p>
          <a:p>
            <a:r>
              <a:rPr lang="en-US" dirty="0">
                <a:latin typeface="Arial" panose="020B0604020202020204" pitchFamily="34" charset="0"/>
              </a:rPr>
              <a:t>SFC Hilburn</a:t>
            </a:r>
          </a:p>
          <a:p>
            <a:r>
              <a:rPr lang="en-US" dirty="0">
                <a:latin typeface="Arial" panose="020B0604020202020204" pitchFamily="34" charset="0"/>
              </a:rPr>
              <a:t>706-544-5259</a:t>
            </a:r>
            <a:endParaRPr lang="en-US" dirty="0"/>
          </a:p>
        </p:txBody>
      </p:sp>
    </p:spTree>
    <p:extLst>
      <p:ext uri="{BB962C8B-B14F-4D97-AF65-F5344CB8AC3E}">
        <p14:creationId xmlns:p14="http://schemas.microsoft.com/office/powerpoint/2010/main" val="4213641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lum bright="70000" contrast="-70000"/>
            <a:extLst>
              <a:ext uri="{28A0092B-C50C-407E-A947-70E740481C1C}">
                <a14:useLocalDpi xmlns:a14="http://schemas.microsoft.com/office/drawing/2010/main" val="0"/>
              </a:ext>
            </a:extLst>
          </a:blip>
          <a:stretch>
            <a:fillRect/>
          </a:stretch>
        </p:blipFill>
        <p:spPr>
          <a:xfrm>
            <a:off x="3685823" y="749903"/>
            <a:ext cx="4728140" cy="6014195"/>
          </a:xfrm>
          <a:prstGeom prst="rect">
            <a:avLst/>
          </a:prstGeom>
        </p:spPr>
      </p:pic>
      <p:sp>
        <p:nvSpPr>
          <p:cNvPr id="4" name="Rectangle 3"/>
          <p:cNvSpPr/>
          <p:nvPr/>
        </p:nvSpPr>
        <p:spPr>
          <a:xfrm>
            <a:off x="0" y="0"/>
            <a:ext cx="12192000" cy="73774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b="1" dirty="0">
              <a:solidFill>
                <a:schemeClr val="tx1"/>
              </a:solidFill>
            </a:endParaRPr>
          </a:p>
        </p:txBody>
      </p:sp>
      <p:pic>
        <p:nvPicPr>
          <p:cNvPr id="5" name="Picture 4"/>
          <p:cNvPicPr>
            <a:picLocks noChangeAspect="1"/>
          </p:cNvPicPr>
          <p:nvPr/>
        </p:nvPicPr>
        <p:blipFill>
          <a:blip r:embed="rId4"/>
          <a:stretch>
            <a:fillRect/>
          </a:stretch>
        </p:blipFill>
        <p:spPr>
          <a:xfrm>
            <a:off x="33458" y="12223"/>
            <a:ext cx="804742" cy="713294"/>
          </a:xfrm>
          <a:prstGeom prst="rect">
            <a:avLst/>
          </a:prstGeom>
        </p:spPr>
      </p:pic>
      <p:pic>
        <p:nvPicPr>
          <p:cNvPr id="6" name="Picture 5"/>
          <p:cNvPicPr>
            <a:picLocks noChangeAspect="1"/>
          </p:cNvPicPr>
          <p:nvPr/>
        </p:nvPicPr>
        <p:blipFill>
          <a:blip r:embed="rId5"/>
          <a:stretch>
            <a:fillRect/>
          </a:stretch>
        </p:blipFill>
        <p:spPr>
          <a:xfrm>
            <a:off x="11234845" y="-12163"/>
            <a:ext cx="957155" cy="737680"/>
          </a:xfrm>
          <a:prstGeom prst="rect">
            <a:avLst/>
          </a:prstGeom>
        </p:spPr>
      </p:pic>
      <p:sp>
        <p:nvSpPr>
          <p:cNvPr id="8" name="TextBox 7"/>
          <p:cNvSpPr txBox="1"/>
          <p:nvPr/>
        </p:nvSpPr>
        <p:spPr>
          <a:xfrm>
            <a:off x="3122763" y="12223"/>
            <a:ext cx="5969480" cy="707886"/>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UNITED STATES ARMY COMBATIVES COURSE</a:t>
            </a:r>
          </a:p>
          <a:p>
            <a:pPr algn="ctr"/>
            <a:r>
              <a:rPr lang="en-US" sz="2000" b="1" dirty="0">
                <a:latin typeface="Times New Roman" panose="02020603050405020304" pitchFamily="18" charset="0"/>
                <a:cs typeface="Times New Roman" panose="02020603050405020304" pitchFamily="18" charset="0"/>
              </a:rPr>
              <a:t>1/29 Infantry Regiment, Fort Moore GA</a:t>
            </a:r>
          </a:p>
        </p:txBody>
      </p:sp>
      <p:sp>
        <p:nvSpPr>
          <p:cNvPr id="9" name="Title 8"/>
          <p:cNvSpPr>
            <a:spLocks noGrp="1"/>
          </p:cNvSpPr>
          <p:nvPr>
            <p:ph type="ctrTitle"/>
          </p:nvPr>
        </p:nvSpPr>
        <p:spPr>
          <a:xfrm>
            <a:off x="1322120" y="1068779"/>
            <a:ext cx="9144000" cy="4747821"/>
          </a:xfrm>
        </p:spPr>
        <p:txBody>
          <a:bodyPr>
            <a:noAutofit/>
          </a:bodyPr>
          <a:lstStyle/>
          <a:p>
            <a:br>
              <a:rPr lang="en-US" sz="2000" dirty="0">
                <a:latin typeface="Arial" panose="020B0604020202020204" pitchFamily="34" charset="0"/>
              </a:rPr>
            </a:br>
            <a:br>
              <a:rPr lang="en-US" sz="2000" dirty="0">
                <a:latin typeface="Arial" panose="020B0604020202020204" pitchFamily="34" charset="0"/>
              </a:rPr>
            </a:br>
            <a:endParaRPr lang="en-US" sz="2000" dirty="0"/>
          </a:p>
        </p:txBody>
      </p:sp>
      <p:pic>
        <p:nvPicPr>
          <p:cNvPr id="2" name="Content Placeholder 11">
            <a:extLst>
              <a:ext uri="{FF2B5EF4-FFF2-40B4-BE49-F238E27FC236}">
                <a16:creationId xmlns:a16="http://schemas.microsoft.com/office/drawing/2014/main" id="{37D45578-42C5-51BA-8D13-D449560679D7}"/>
              </a:ext>
            </a:extLst>
          </p:cNvPr>
          <p:cNvPicPr>
            <a:picLocks noGrp="1" noChangeAspect="1"/>
          </p:cNvPicPr>
          <p:nvPr/>
        </p:nvPicPr>
        <p:blipFill>
          <a:blip r:embed="rId6">
            <a:extLst>
              <a:ext uri="{28A0092B-C50C-407E-A947-70E740481C1C}">
                <a14:useLocalDpi xmlns:a14="http://schemas.microsoft.com/office/drawing/2010/main" val="0"/>
              </a:ext>
            </a:extLst>
          </a:blip>
          <a:stretch>
            <a:fillRect/>
          </a:stretch>
        </p:blipFill>
        <p:spPr bwMode="auto">
          <a:xfrm>
            <a:off x="838200" y="890650"/>
            <a:ext cx="10205851" cy="5759532"/>
          </a:xfrm>
          <a:prstGeom prst="rect">
            <a:avLst/>
          </a:prstGeom>
          <a:noFill/>
          <a:ln w="9525">
            <a:noFill/>
            <a:miter lim="800000"/>
            <a:headEnd/>
            <a:tailEnd/>
          </a:ln>
        </p:spPr>
      </p:pic>
    </p:spTree>
    <p:extLst>
      <p:ext uri="{BB962C8B-B14F-4D97-AF65-F5344CB8AC3E}">
        <p14:creationId xmlns:p14="http://schemas.microsoft.com/office/powerpoint/2010/main" val="3608910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1166</Words>
  <Application>Microsoft Office PowerPoint</Application>
  <PresentationFormat>Widescreen</PresentationFormat>
  <Paragraphs>89</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HOW TO REQUEST  AN MTT</vt:lpstr>
      <vt:lpstr>•   Overview  •   Cadre Support  •   Host Unit Support  – Equipment  – Facilities  •   Example Training Schedule  •   Publications and Materials  •   Other Requirements  •   Point of Contact </vt:lpstr>
      <vt:lpstr>• United States Army Combatives Course (USACC) creates master trainers who will be able to certify Basic and Tactical Combatives Course (Level I-II), integrate Combatives into METL training, and referee standard, intermediate, Advanced and Tactical rule competitions.     • Training includes:  Basic Combatives Course (Level I)review,  Tactical Combatives Course (Level II) review, Boxing, Kickboxing, San Shou, Wrestling takedowns, impact suit training, standard rules and tournament class, ground fighting, weapons training, intermediate, Advanced, Tactical rules class, and practical exercise.  </vt:lpstr>
      <vt:lpstr>• USACC MTT Cadre will provide the following: Certified Combatives Instructors for a minimum of 12 with a maximum of 36 students.  Course training schedule and material to include: – Boxing – Kickboxing – San Shou – Impact suit training – Weapon training – Scenario base-training  </vt:lpstr>
      <vt:lpstr>  </vt:lpstr>
      <vt:lpstr>  </vt:lpstr>
      <vt:lpstr>  </vt:lpstr>
      <vt:lpstr>  </vt:lpstr>
      <vt:lpstr>  </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REQUEST  AN MTT</dc:title>
  <dc:creator>McComas, Dirk D CIV TRADOC USA</dc:creator>
  <cp:lastModifiedBy>McComas, Dirk D CIV TRADOC USA</cp:lastModifiedBy>
  <cp:revision>1</cp:revision>
  <dcterms:created xsi:type="dcterms:W3CDTF">2023-10-04T15:22:34Z</dcterms:created>
  <dcterms:modified xsi:type="dcterms:W3CDTF">2023-10-04T15:45:08Z</dcterms:modified>
</cp:coreProperties>
</file>